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14" r:id="rId2"/>
  </p:sldMasterIdLst>
  <p:notesMasterIdLst>
    <p:notesMasterId r:id="rId58"/>
  </p:notesMasterIdLst>
  <p:sldIdLst>
    <p:sldId id="256" r:id="rId3"/>
    <p:sldId id="262" r:id="rId4"/>
    <p:sldId id="319" r:id="rId5"/>
    <p:sldId id="322" r:id="rId6"/>
    <p:sldId id="420" r:id="rId7"/>
    <p:sldId id="419" r:id="rId8"/>
    <p:sldId id="427" r:id="rId9"/>
    <p:sldId id="389" r:id="rId10"/>
    <p:sldId id="401" r:id="rId11"/>
    <p:sldId id="404" r:id="rId12"/>
    <p:sldId id="418" r:id="rId13"/>
    <p:sldId id="496" r:id="rId14"/>
    <p:sldId id="406" r:id="rId15"/>
    <p:sldId id="462" r:id="rId16"/>
    <p:sldId id="421" r:id="rId17"/>
    <p:sldId id="491" r:id="rId18"/>
    <p:sldId id="493" r:id="rId19"/>
    <p:sldId id="490" r:id="rId20"/>
    <p:sldId id="455" r:id="rId21"/>
    <p:sldId id="461" r:id="rId22"/>
    <p:sldId id="410" r:id="rId23"/>
    <p:sldId id="409" r:id="rId24"/>
    <p:sldId id="428" r:id="rId25"/>
    <p:sldId id="466" r:id="rId26"/>
    <p:sldId id="429" r:id="rId27"/>
    <p:sldId id="430" r:id="rId28"/>
    <p:sldId id="492" r:id="rId29"/>
    <p:sldId id="416" r:id="rId30"/>
    <p:sldId id="417" r:id="rId31"/>
    <p:sldId id="468" r:id="rId32"/>
    <p:sldId id="467" r:id="rId33"/>
    <p:sldId id="447" r:id="rId34"/>
    <p:sldId id="495" r:id="rId35"/>
    <p:sldId id="475" r:id="rId36"/>
    <p:sldId id="451" r:id="rId37"/>
    <p:sldId id="453" r:id="rId38"/>
    <p:sldId id="454" r:id="rId39"/>
    <p:sldId id="476" r:id="rId40"/>
    <p:sldId id="477" r:id="rId41"/>
    <p:sldId id="457" r:id="rId42"/>
    <p:sldId id="422" r:id="rId43"/>
    <p:sldId id="474" r:id="rId44"/>
    <p:sldId id="446" r:id="rId45"/>
    <p:sldId id="469" r:id="rId46"/>
    <p:sldId id="470" r:id="rId47"/>
    <p:sldId id="489" r:id="rId48"/>
    <p:sldId id="414" r:id="rId49"/>
    <p:sldId id="415" r:id="rId50"/>
    <p:sldId id="479" r:id="rId51"/>
    <p:sldId id="483" r:id="rId52"/>
    <p:sldId id="481" r:id="rId53"/>
    <p:sldId id="480" r:id="rId54"/>
    <p:sldId id="482" r:id="rId55"/>
    <p:sldId id="300" r:id="rId56"/>
    <p:sldId id="27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2DEA3-D613-4C15-9D57-882355CC414E}" v="9" dt="2025-08-26T08:25:14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5C9A2-6B1C-4612-88DD-1CBEF9F7A72C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FE81F-39D6-4C5F-B08C-82B8B6865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5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63C2-A122-2FD4-CF15-A83653D0B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8C564-B000-3A27-DFC2-CBE831EE9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22121-28BE-B5D4-4AFF-35FB10B5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4813-ADF0-B0E7-D0F7-8712B16A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E75E3-9F62-B458-FA70-81BE0079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8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B4F3-13C6-FAE1-0C66-7EAA0C6F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1EC7-3D1E-731B-DC76-8ED95B04E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4B16-4B04-BC4B-4F4E-AB58FD35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1DEDC-64F9-45DC-6A26-6A557DE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7E697-4A93-AB43-A568-52F63CA0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2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D9D5-AAF7-2691-AD52-AE462C55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AEB67-CD1E-6086-95CF-42A3E4BA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C4E78-E2F4-639E-6003-D2D20DDF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2DEE3-D8B0-CCAA-A973-B400606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EB06-798C-7E57-44B8-0137908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36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9080-6772-7617-00FC-8FBA872B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0777-FAFA-47A3-E11D-3BC4A7AF8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6FEAA-0B78-00C6-F54B-6BCCF8F6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E2412-8AC3-3CDD-D09F-9F798150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DE4B-51E3-DE3A-216B-4D2E6BAF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925AD-B12F-4F78-E9DD-C7C15685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98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0216-F304-795E-C6AA-EAF9F1B8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70681-9071-29B2-307A-98391EEA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EF29F-450C-3F55-72FE-77B3700E7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B412-CC99-EBCC-C071-433B96C08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771DD-48A4-52DB-7F5B-06C5555A8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D2455-4B13-596E-5A68-64EA5E1C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603D7-ABCE-38A5-3A11-2D64CD03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E0CA8-0CE6-D9DE-F3A9-4243618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DD68-4DBE-B700-FBD8-3C758E6D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5D4C9-A5FB-98C6-4096-EAF5780F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62150-A33A-F613-1469-D3891513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028D-D49A-D469-0171-17A25E2C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2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D7334-FD4A-102D-7695-03C72E40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948B4-5A85-5D0C-FB95-9011D1A5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5BE-CBFD-D710-DBAB-383595FC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34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5790-6D37-D857-D0B3-025CD697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89F5-2F6C-44E3-6300-972A6977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CCF31-ED95-EBA1-F617-77F4233D2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E0EE3-1221-4471-E948-D366CA19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76A94-DDF0-FA79-51DD-4ACC8F62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065E0-C7B5-C346-D020-D1AE8DEE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9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D38-1007-6B0B-8F5A-90EB2D39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415AB-A6DB-C8A2-A528-1295B25E7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7EFD8-3626-076A-7F62-6F1E543A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96FC-DBED-4A85-37FC-14EB7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0ED7-7503-C508-5983-C3286453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171D4-3666-3F22-1B95-E9DAB101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6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FA70-D2A0-D3B9-F151-2243E488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8C7F9-3F11-5ABD-DBAB-F5D6545A9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36016-79D2-EEFC-E028-AA28A52D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40BB-D180-D7BE-F733-5DBE0CF5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1254-7AB3-51E7-DDD1-0BA0142E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4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0AE77-B84D-D8F0-1747-25DA7D419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CF38F-E769-7D36-738C-25DA17FED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0C13-6DC0-7895-5B2F-48EC61DB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6029B-832B-7DC7-1D9B-CFD524F4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E704-8ABC-28CA-D62A-FE2174A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3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C48A-B84E-DEA9-78AA-413E30CC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1A2C-4C82-AF47-C72E-CCC5F26DD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73430-0E9F-1C84-889F-54DD5E631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C07AA-C8DA-409C-9C7F-BF509F77F64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7FFEC-F072-09C1-2527-ABC52CE73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2709-0834-91D1-7977-1BA40F46A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ldurovsky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whats-new/dotnet-aspire-9.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61C6-D3D2-E1D4-C80C-E82DCE5A5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.NET Aspire. Getting started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00327-21CA-F9B3-0E4C-DAC55819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dirty="0"/>
              <a:t>Lukas Durovsky</a:t>
            </a:r>
            <a:endParaRPr lang="sk-SK" dirty="0"/>
          </a:p>
          <a:p>
            <a:r>
              <a:rPr lang="sk-SK" dirty="0"/>
              <a:t>Staff software engineer</a:t>
            </a:r>
            <a:endParaRPr lang="en-US" dirty="0"/>
          </a:p>
          <a:p>
            <a:r>
              <a:rPr lang="en-US" dirty="0"/>
              <a:t>.NET DAY SWITZERLAND 2025</a:t>
            </a:r>
          </a:p>
        </p:txBody>
      </p:sp>
    </p:spTree>
    <p:extLst>
      <p:ext uri="{BB962C8B-B14F-4D97-AF65-F5344CB8AC3E}">
        <p14:creationId xmlns:p14="http://schemas.microsoft.com/office/powerpoint/2010/main" val="343639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FF33-95A2-1C06-2F8D-2959DEF24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D91BB-15A9-A2FF-9A47-D2648C72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FB5B25-9870-7ED6-0F92-ECDC7BDF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IT WORKS</a:t>
            </a:r>
          </a:p>
        </p:txBody>
      </p:sp>
    </p:spTree>
    <p:extLst>
      <p:ext uri="{BB962C8B-B14F-4D97-AF65-F5344CB8AC3E}">
        <p14:creationId xmlns:p14="http://schemas.microsoft.com/office/powerpoint/2010/main" val="374572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963E9-A069-38C2-59D1-040596E9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9" y="401216"/>
            <a:ext cx="11896202" cy="54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99F34-FFDC-3210-BA0E-071BCF08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EF185-B38C-116B-72A5-D4216628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2195340"/>
            <a:ext cx="5896798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F79A-ACBB-EAA2-66D9-05E83978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26B0FF-A2C5-777A-B225-B5DA6F2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ServiceDefaults</a:t>
            </a:r>
            <a:r>
              <a:rPr lang="en-US" dirty="0"/>
              <a:t>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B20244-1A01-C7AB-6492-6FD2469C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sk-SK" sz="2400" b="1" dirty="0"/>
              <a:t>Cross-cutting concerns</a:t>
            </a:r>
            <a:r>
              <a:rPr lang="sk-SK" sz="2400" dirty="0"/>
              <a:t> of cloud-native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Health checks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Telemetry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Service discovery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Resiliency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HttpClient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 b="1" dirty="0"/>
              <a:t> </a:t>
            </a:r>
            <a:r>
              <a:rPr lang="en-US" sz="2400" b="1" dirty="0"/>
              <a:t>Can be customized</a:t>
            </a:r>
            <a:r>
              <a:rPr lang="en-US" sz="2400" dirty="0"/>
              <a:t> to fit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38023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91CA-3719-5CC5-EC6D-1FAF3118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CCA065-EF10-3A04-DA3E-C8FCEC08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FED1E-EE9B-AE32-4173-065B6F22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App model definition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Resources - references, relationships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Integrations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Orchestration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Delegated to Developer Control Plane (DCP) - Core of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Startup project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714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19744-89FB-4E21-36B8-9F92F631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4EAC2-F8BB-F8CD-FD89-18088CE1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2276423"/>
            <a:ext cx="10683240" cy="3544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21AA7-A0C6-44A0-CC19-203E120003BB}"/>
              </a:ext>
            </a:extLst>
          </p:cNvPr>
          <p:cNvSpPr txBox="1"/>
          <p:nvPr/>
        </p:nvSpPr>
        <p:spPr>
          <a:xfrm>
            <a:off x="3112651" y="775241"/>
            <a:ext cx="596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C# version of docker-</a:t>
            </a:r>
            <a:r>
              <a:rPr lang="en-US" sz="2800" dirty="0" err="1"/>
              <a:t>compose.yaml</a:t>
            </a:r>
            <a:r>
              <a:rPr lang="en-US" sz="2800" dirty="0"/>
              <a:t> 😇</a:t>
            </a:r>
          </a:p>
        </p:txBody>
      </p:sp>
    </p:spTree>
    <p:extLst>
      <p:ext uri="{BB962C8B-B14F-4D97-AF65-F5344CB8AC3E}">
        <p14:creationId xmlns:p14="http://schemas.microsoft.com/office/powerpoint/2010/main" val="256998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D5C11-76E1-42F2-49D9-FA83A8059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6CE43-6559-56A9-6A04-4011DB48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29" y="228600"/>
            <a:ext cx="7931341" cy="59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CDF7F-6DA7-FF05-5CD1-30095655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29319-C309-2210-5269-E1E14C16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288802"/>
            <a:ext cx="516327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2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4366-1B8D-2638-3C8D-63A28347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flow diagram depicting how the app host delegates to DCP.">
            <a:extLst>
              <a:ext uri="{FF2B5EF4-FFF2-40B4-BE49-F238E27FC236}">
                <a16:creationId xmlns:a16="http://schemas.microsoft.com/office/drawing/2014/main" id="{E86FCB8C-3FD2-0AD3-FFE1-49E58F9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29" y="81280"/>
            <a:ext cx="7947342" cy="614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4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683F-EA7E-787A-D114-05CF3950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C3709-CAF5-8D77-28F8-2D6BEB5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– synchronization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D2968A-C2C8-5738-519B-C5F5D82F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WithExplicitStart</a:t>
            </a:r>
            <a:r>
              <a:rPr lang="en-US" sz="2400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WaitFor</a:t>
            </a:r>
            <a:r>
              <a:rPr lang="en-US" sz="2400" dirty="0"/>
              <a:t>(resource)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Enforce resource start - dashboard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364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D7CA-76A2-E480-160E-63C051BF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366FC-2D77-8305-B54F-2853711A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Software Engineer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~10 years of experience, various projects, mostly life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Conference speaker, Workshop developer</a:t>
            </a:r>
          </a:p>
        </p:txBody>
      </p:sp>
    </p:spTree>
    <p:extLst>
      <p:ext uri="{BB962C8B-B14F-4D97-AF65-F5344CB8AC3E}">
        <p14:creationId xmlns:p14="http://schemas.microsoft.com/office/powerpoint/2010/main" val="339203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B4F-6766-82C2-367F-E8C590AA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B0AE37-D6EB-C1D2-C592-D21ECEAC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– service discovery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8D864B-E348-4B93-FD8A-773CB44F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WithReference</a:t>
            </a:r>
            <a:r>
              <a:rPr lang="en-US" sz="2400" dirty="0"/>
              <a:t>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Environment variables, Naming conventions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788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FB35-C2D8-F16E-4F83-7BC67D50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3C507F-A61B-5663-1A55-78D8D2F7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add to your app model?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6DC7BB-5081-1D99-DF1C-7F90CF0B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44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b="1" dirty="0" err="1"/>
              <a:t>AddProject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AddExecutable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AddDockerFile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AddParameter</a:t>
            </a:r>
            <a:r>
              <a:rPr lang="en-US" sz="2400" dirty="0"/>
              <a:t>, .AddConnectionString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Add something, that is resolved as a 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AddSqlServer</a:t>
            </a:r>
            <a:r>
              <a:rPr lang="en-US" sz="2000" dirty="0"/>
              <a:t>, .</a:t>
            </a:r>
            <a:r>
              <a:rPr lang="en-US" sz="2000" dirty="0" err="1"/>
              <a:t>AddRedis</a:t>
            </a:r>
            <a:r>
              <a:rPr lang="en-US" sz="2000" dirty="0"/>
              <a:t>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Add Azure resource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AddAzureStorage</a:t>
            </a:r>
            <a:r>
              <a:rPr lang="en-US" dirty="0"/>
              <a:t>, .</a:t>
            </a:r>
            <a:r>
              <a:rPr lang="en-US" dirty="0" err="1"/>
              <a:t>AddAzureCosmosDB</a:t>
            </a:r>
            <a:r>
              <a:rPr lang="en-US" dirty="0"/>
              <a:t> …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06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7B54-2B40-DA11-AA37-163F3CE1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E9B3C7-457A-14FC-5390-FE789DBC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58952"/>
            <a:ext cx="11006051" cy="3566160"/>
          </a:xfrm>
        </p:spPr>
        <p:txBody>
          <a:bodyPr>
            <a:normAutofit/>
          </a:bodyPr>
          <a:lstStyle/>
          <a:p>
            <a:r>
              <a:rPr lang="en-US" dirty="0"/>
              <a:t>Integrations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24EF70-F7C6-1A31-BC3A-FBCEDA2DF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0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76F9-30E0-0165-02FA-216386BB7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688986-6DE2-C41A-4372-BFC4E979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CE857A-AAAF-265D-7C72-7D6C0644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sk-SK" sz="2400" dirty="0"/>
              <a:t>One of the core features of .NET Aspire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NuGet packages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Easily integrate common backing services to your app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RabbitMQ, Redis, SQL, Azure resources...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Two kinds of integrations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000" dirty="0"/>
              <a:t>Hosting – used in </a:t>
            </a:r>
            <a:r>
              <a:rPr lang="en-US" sz="2000" dirty="0" err="1"/>
              <a:t>AppHost</a:t>
            </a:r>
            <a:r>
              <a:rPr lang="en-US" sz="2000" dirty="0"/>
              <a:t> project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000" dirty="0"/>
              <a:t>Client – used in your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Mostly used in pairs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18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4424-C44E-75D1-8E71-BE1F1E93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68099-39C2-DF32-605A-C1C61B6F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10" y="3146612"/>
            <a:ext cx="6839057" cy="3628644"/>
          </a:xfrm>
          <a:prstGeom prst="rect">
            <a:avLst/>
          </a:prstGeom>
        </p:spPr>
      </p:pic>
      <p:pic>
        <p:nvPicPr>
          <p:cNvPr id="1026" name="Picture 2" descr="A diagram ">
            <a:extLst>
              <a:ext uri="{FF2B5EF4-FFF2-40B4-BE49-F238E27FC236}">
                <a16:creationId xmlns:a16="http://schemas.microsoft.com/office/drawing/2014/main" id="{BB1D4332-4C61-250A-20FF-B9362C2E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6" y="82743"/>
            <a:ext cx="7746412" cy="290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8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34B3-6C60-58A7-5443-FF05C158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9AE91D-AE6B-BE91-DA6F-9E4F415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Hosting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F8CD00-1911-7F54-765E-F577BF1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Running the resource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Running the 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Download the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Create 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Configuring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… 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Provisioning Azure resources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281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D2E8-6573-1723-504F-6CB41CDC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AA73D-D741-0484-5E05-FDB4110E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6D31C-220F-9BFC-20F5-BC2007CFB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Responsible for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the dependency injection, based on environment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BlobServiceClient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/>
              <a:t>EF.Core</a:t>
            </a:r>
            <a:r>
              <a:rPr lang="en-US" sz="1800" dirty="0"/>
              <a:t> ‘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DbContext</a:t>
            </a:r>
            <a:r>
              <a:rPr lang="en-US" sz="1800" dirty="0"/>
              <a:t>’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RabbitMQ’s ‘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IConnection</a:t>
            </a:r>
            <a:r>
              <a:rPr lang="en-US" sz="1800" dirty="0"/>
              <a:t>’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…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possible health checks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DB connection can be established, and query can be executed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tracing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84048" lvl="2" indent="0">
              <a:buNone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2049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0E4B-2732-AF44-3ACC-42134776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8DEC80-2924-26C4-031A-01383A64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" y="69796"/>
            <a:ext cx="5837605" cy="359852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761192-D1B4-5186-71B9-429D7B9E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102" y="3668319"/>
            <a:ext cx="9234860" cy="3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B9EC0-EB65-3386-102C-850833BD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B8C9EC-8774-08C1-23FA-54B8B7BC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8FC9F7-911B-A072-84A3-C7609574E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2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BB91-4034-0628-D97F-2D0CE107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348F0-C73A-59FD-24F2-DF618F4D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54F708-14DA-A7A3-C88B-B00ABBE8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Resources, that your app is composed of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Projects, Containers, Executables, Azure Resources…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There are no connection-strings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Different kind of visualizations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Graph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687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129873-E929-2A2D-6A1B-AD809323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DE997F-8521-B97D-6ECA-A0AD0C14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3509-696E-FD07-AEE5-3649E7F4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898E4C-22FA-8A6B-78FA-F38C293B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508"/>
            <a:ext cx="12192000" cy="53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8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63D2-AFB6-6251-384C-6AECA29B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45DBDF-5A0E-E73B-E229-DE841C84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26" y="0"/>
            <a:ext cx="859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BB0ED-1A8E-D554-DF7A-7A22D5D9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19D13C-9E46-672A-FC9C-DA6191C8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Custom commands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DBFDEC-D280-66E7-E540-86B8E4A3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You can write your own commands for resource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Clearing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Executing scripts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.</a:t>
            </a:r>
            <a:r>
              <a:rPr lang="en-US" dirty="0" err="1"/>
              <a:t>WithCommand</a:t>
            </a:r>
            <a:r>
              <a:rPr lang="en-US" dirty="0"/>
              <a:t>&lt;</a:t>
            </a:r>
            <a:r>
              <a:rPr lang="en-US" dirty="0" err="1"/>
              <a:t>Tresource</a:t>
            </a:r>
            <a:r>
              <a:rPr lang="en-US" dirty="0"/>
              <a:t>&gt;(…)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.</a:t>
            </a:r>
            <a:r>
              <a:rPr lang="en-US" dirty="0" err="1"/>
              <a:t>WithHttpCommand</a:t>
            </a:r>
            <a:r>
              <a:rPr lang="en-US" dirty="0"/>
              <a:t>&lt;</a:t>
            </a:r>
            <a:r>
              <a:rPr lang="en-US" dirty="0" err="1"/>
              <a:t>Tresource</a:t>
            </a:r>
            <a:r>
              <a:rPr lang="en-US" dirty="0"/>
              <a:t>&gt;(…)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Logs from command-run are available in log of corresponding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⚠️ Commands are available just in development mode, not when deployed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026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1E07-C880-6162-07B4-95215FAF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A99FAA-EF9A-E3CB-A04D-C47D5242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8" y="89618"/>
            <a:ext cx="9636284" cy="66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353F-1531-7C5C-642B-3F451E8B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2F3D1-26ED-1249-9A53-76C0C7E1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" y="1003623"/>
            <a:ext cx="12103368" cy="44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35A4-45C9-00A0-60BD-805C453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4AC2EF-7E3A-5F6F-E9BC-F70AD7A1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GitHub Copilot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3C9D1B-7093-2C96-BE49-F91E5921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You can use your AI-buddy </a:t>
            </a:r>
            <a:r>
              <a:rPr lang="en-US" sz="2400" dirty="0">
                <a:sym typeface="Wingdings" panose="05000000000000000000" pitchFamily="2" charset="2"/>
              </a:rPr>
              <a:t>even here 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 Only available, when app run from 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GitHub account, valid </a:t>
            </a:r>
            <a:r>
              <a:rPr lang="en-US" sz="2200">
                <a:sym typeface="Wingdings" panose="05000000000000000000" pitchFamily="2" charset="2"/>
              </a:rPr>
              <a:t>Copilot subscription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955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7B260-DFF0-D930-CBD9-FE9F16B11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602892-E394-EA4C-29CA-CB8AFDF8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Console &amp; Structured logs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752632-0350-94B6-2E40-403F8907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23F930-4287-1A9C-1A13-16D41D8C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02" y="4056512"/>
            <a:ext cx="8628903" cy="216847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42ED9-5AF1-2E07-4117-611CCD62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2" y="1845734"/>
            <a:ext cx="8466444" cy="20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9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CA4B9-4BD7-EAAA-2F45-F94FE9B7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B50B57-0A33-447A-299A-FEAD34B2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1D6F53-0FF3-0A50-3D39-72B05466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28421" cy="4739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This is </a:t>
            </a:r>
            <a:r>
              <a:rPr lang="en-US" sz="2200"/>
              <a:t>the consequence </a:t>
            </a:r>
            <a:r>
              <a:rPr lang="en-US" sz="2200" dirty="0"/>
              <a:t>of ‘.</a:t>
            </a:r>
            <a:r>
              <a:rPr lang="en-US" sz="2200" dirty="0" err="1"/>
              <a:t>AddServiceDefaults</a:t>
            </a:r>
            <a:r>
              <a:rPr lang="en-US" sz="2200" dirty="0"/>
              <a:t>’ call in all appropriate places</a:t>
            </a:r>
            <a:endParaRPr lang="en-US" sz="24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69D19-A99D-3F60-07E5-E85A438A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9" y="2755481"/>
            <a:ext cx="11935761" cy="25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575E-3293-1881-2154-A642A7706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6F1AAE5-D700-09D6-DDBA-B44A4155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" y="1788501"/>
            <a:ext cx="12066009" cy="3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96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A80B-0A35-B176-6CD5-6FB9C345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2F6A47-A4C8-852F-E9C9-691999FA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8" y="450113"/>
            <a:ext cx="11727184" cy="377644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79F02D-683E-C86D-5518-35D9126B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1" y="4526967"/>
            <a:ext cx="11908338" cy="18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B6641C-F18D-5E6A-D700-8FABF14B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</a:t>
            </a:r>
            <a:r>
              <a:rPr lang="sk-SK" dirty="0"/>
              <a:t>of </a:t>
            </a:r>
            <a:r>
              <a:rPr lang="en-US" dirty="0"/>
              <a:t>the</a:t>
            </a:r>
            <a:r>
              <a:rPr lang="sk-SK" dirty="0"/>
              <a:t> challenges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cloud-native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C8A87A-E9EA-0222-05B3-1D89AC24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76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Grasping system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What (micro)services the system is built of?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How to run them?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What backing services are there for each (micro)service?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How to run them?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Onboarding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Service discovery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Dependency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25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6B2DF-8998-F4DC-02C1-FBA7B594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F5DA92-458F-4176-CB3D-7A435E5C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/>
              <a:t>Deploying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26FDF-5989-CA39-0C7A-2E503C6A0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73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DC33F-74C3-C921-B42E-05151CEF3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0D0716-89F2-01B4-6D03-2BBA7CBD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 – modes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46C7C-73A2-5098-02A1-5424C972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 mode – local development, testing, 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mode – deployment artifacts generation</a:t>
            </a:r>
          </a:p>
        </p:txBody>
      </p:sp>
    </p:spTree>
    <p:extLst>
      <p:ext uri="{BB962C8B-B14F-4D97-AF65-F5344CB8AC3E}">
        <p14:creationId xmlns:p14="http://schemas.microsoft.com/office/powerpoint/2010/main" val="2545344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0D5F-14F3-D879-42DA-7E974A67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C1C9A6-3F58-9A67-BC22-3CAF713B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– Hosting - Modes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C18061-58ED-067B-6921-A7ED7709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 mode – ‘</a:t>
            </a:r>
            <a:r>
              <a:rPr lang="en-US" dirty="0" err="1"/>
              <a:t>builder.ExecutionContext.IsRunMode</a:t>
            </a:r>
            <a:r>
              <a:rPr lang="en-US" sz="2400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mode – ‘</a:t>
            </a:r>
            <a:r>
              <a:rPr lang="en-US" dirty="0" err="1"/>
              <a:t>builder.ExecutionContext.IsPublishMode</a:t>
            </a:r>
            <a:r>
              <a:rPr lang="en-US" sz="2400" dirty="0"/>
              <a:t>’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Various extension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RunAsContainer</a:t>
            </a:r>
            <a:r>
              <a:rPr lang="en-US" sz="2200" dirty="0"/>
              <a:t> (</a:t>
            </a:r>
            <a:r>
              <a:rPr lang="en-US" sz="2200" dirty="0" err="1"/>
              <a:t>AzureSql</a:t>
            </a:r>
            <a:r>
              <a:rPr lang="en-US" sz="2200" dirty="0"/>
              <a:t>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RunAsEmulator</a:t>
            </a:r>
            <a:r>
              <a:rPr lang="en-US" sz="2200" dirty="0"/>
              <a:t> (</a:t>
            </a:r>
            <a:r>
              <a:rPr lang="en-US" sz="2200" dirty="0" err="1"/>
              <a:t>AzureStorage</a:t>
            </a:r>
            <a:r>
              <a:rPr lang="en-US" sz="2200" dirty="0"/>
              <a:t>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PublishAsConnectionString</a:t>
            </a:r>
            <a:r>
              <a:rPr lang="en-US" sz="2200" dirty="0"/>
              <a:t> (RabbitMQ,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ExcludeFromManifest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502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2F05-0128-9FAE-BBBA-E5F2EBB0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A1995-A229-C95C-C368-5C45557E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11568-D8C4-DC37-E909-9D71B7F0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Visual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Azure Developer CLI (</a:t>
            </a:r>
            <a:r>
              <a:rPr lang="en-US" sz="2400" b="1" dirty="0" err="1"/>
              <a:t>azd</a:t>
            </a:r>
            <a:r>
              <a:rPr lang="en-US" sz="24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Aspir8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to Docker Compose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376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9AC0-1576-A9AA-BDEC-34DFCF1D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8613F92-C66A-B16F-BB62-6AA51D77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" y="184355"/>
            <a:ext cx="12012303" cy="64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2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FE28-B367-75BF-A37F-A3FA05BA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A9582-9B3F-D286-94DA-378E9EE1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1" y="5916168"/>
            <a:ext cx="11880337" cy="80033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C73165-DA4A-BB64-8586-148C3C63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3" y="141495"/>
            <a:ext cx="11518353" cy="57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46843-1039-E80F-ACD6-69BFF54F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6239AE-8978-756A-790D-090179CC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12" y="0"/>
            <a:ext cx="549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7CEA-8140-BBAD-2AFE-E114DB98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877CD4-9E15-DAFE-1321-6183932E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F49F2F-E8F0-7CFA-D5CA-15917DC6D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4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12EF-4DB7-0902-6524-9F940FEF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70D366-208E-A817-59FA-8B57C4C2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C3CF3-43D1-3F14-8A0B-0F10A2E6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Test project can be added, when creating Aspire App, or later</a:t>
            </a:r>
            <a:r>
              <a:rPr lang="sk-SK" sz="2400" dirty="0"/>
              <a:t> 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7E71F-B26D-AED9-E9FF-0409C92D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0" y="2558245"/>
            <a:ext cx="7203440" cy="33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9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DCB1-B205-0444-DAE8-02DEB9C6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D93E15-2CFC-F54C-3A0D-ED3A9B6A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0932F8-0E0D-FD76-E627-99D864EDA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Usage of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DistributedApplicationTestingBuilder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06A0BED-419D-72B3-B22A-95510A0D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3" y="2391750"/>
            <a:ext cx="8781234" cy="38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33723-3B6C-1FCE-950D-C68ADED2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9FED34-2B27-E721-49F1-842655E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</a:t>
            </a:r>
            <a:r>
              <a:rPr lang="sk-SK" dirty="0"/>
              <a:t>of </a:t>
            </a:r>
            <a:r>
              <a:rPr lang="en-US" dirty="0"/>
              <a:t>the</a:t>
            </a:r>
            <a:r>
              <a:rPr lang="sk-SK" dirty="0"/>
              <a:t> challenges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cloud-native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9F676-F456-0D84-D0DB-42493F20C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Resiliency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Temporal service downtime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Retries, Timeouts, Circuit Breaker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Development r</a:t>
            </a:r>
            <a:r>
              <a:rPr lang="sk-SK" sz="2400" b="1" dirty="0"/>
              <a:t>untime</a:t>
            </a:r>
            <a:r>
              <a:rPr lang="en-US" sz="2400" b="1" dirty="0"/>
              <a:t> – ‘development inner loop’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Running the application locally</a:t>
            </a:r>
            <a:endParaRPr lang="sk-SK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Observing the behavior, Debugging, </a:t>
            </a:r>
            <a:r>
              <a:rPr lang="sk-SK" sz="2200" dirty="0"/>
              <a:t>Performance analy</a:t>
            </a:r>
            <a:r>
              <a:rPr lang="en-US" sz="2200" dirty="0"/>
              <a:t>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sk-SK" sz="2400" dirty="0"/>
              <a:t>Readin</a:t>
            </a:r>
            <a:r>
              <a:rPr lang="en-US" sz="2400" dirty="0"/>
              <a:t>g/editing *.</a:t>
            </a:r>
            <a:r>
              <a:rPr lang="en-US" sz="2400" dirty="0" err="1"/>
              <a:t>yaml</a:t>
            </a:r>
            <a:r>
              <a:rPr lang="en-US" sz="2400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4457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C529-3223-C5D1-95FB-6C15E932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A6CB2F-4CF1-6CF4-3CDC-C6010853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040A9-D1AC-62CD-7861-F546D8BD4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Get connection string to some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Naming – you must use same name as in </a:t>
            </a:r>
            <a:r>
              <a:rPr lang="en-US" sz="2400" dirty="0" err="1"/>
              <a:t>AppHost</a:t>
            </a:r>
            <a:r>
              <a:rPr lang="en-US" sz="2400" dirty="0"/>
              <a:t>/</a:t>
            </a:r>
            <a:r>
              <a:rPr lang="en-US" sz="2400" dirty="0" err="1"/>
              <a:t>Program.cs</a:t>
            </a:r>
            <a:r>
              <a:rPr lang="en-US" sz="2400" dirty="0"/>
              <a:t> file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D1AC64-7E2F-7C79-7733-5288BA7D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40" y="2830571"/>
            <a:ext cx="9868119" cy="32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6EF91-D423-9295-AC53-61BC1363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0AC405-AE76-691B-BC7A-63A6C21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CF06BA-2779-7EF8-3833-C6BD19C5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Whole app is started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.NET Aspire testing diagram">
            <a:extLst>
              <a:ext uri="{FF2B5EF4-FFF2-40B4-BE49-F238E27FC236}">
                <a16:creationId xmlns:a16="http://schemas.microsoft.com/office/drawing/2014/main" id="{27BF6FC1-7B87-805C-E9E7-C2C1C124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8" y="2480875"/>
            <a:ext cx="9803364" cy="37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51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4E72-A045-CE26-6D74-BCCBBD70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50B207-6632-B859-148E-1BE98BC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F0ACF-33F0-5946-2222-C87561BD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6" y="2976037"/>
            <a:ext cx="11758128" cy="17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11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615B9-1737-C755-B89F-765F81F9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2073-FBEE-0A92-B53D-9270A889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A13586-5E28-2E92-336D-31B4727A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Be aware of quality of automated tests </a:t>
            </a:r>
            <a:r>
              <a:rPr lang="en-US" sz="2400" dirty="0">
                <a:sym typeface="Wingdings" panose="05000000000000000000" pitchFamily="2" charset="2"/>
              </a:rPr>
              <a:t>-&gt; isolation, reproducibility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073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017D7-0172-FD45-DB82-E0D02E39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1A78-0E76-6562-A214-A01FB9C2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7D5B9-6FC5-ACC3-006E-3F668EBB1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https://www.linkedin.com/in/ldurovsky/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120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04DC5-8A42-A896-C5A5-B00D8CE1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0B1C4-B5D1-5EF5-A6E0-0C5B3B5C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https://learn.microsoft.com/en-us/dotnet/aspire/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4E87-9B13-15E2-93B6-F1BB7FB7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81A07-5126-35D2-5EA1-92968F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.NET Aspire </a:t>
            </a:r>
            <a:r>
              <a:rPr lang="en-US" b="1" dirty="0"/>
              <a:t>is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7BD8C-FFE6-A695-7113-E2D98D0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90542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Stack for </a:t>
            </a:r>
            <a:r>
              <a:rPr lang="en-US" sz="2400" b="1" dirty="0"/>
              <a:t>building cloud-native applications</a:t>
            </a:r>
            <a:r>
              <a:rPr lang="en-US" sz="2400" dirty="0"/>
              <a:t> in .NET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Dev-time </a:t>
            </a:r>
            <a:r>
              <a:rPr lang="en-US" sz="2400" b="1" dirty="0"/>
              <a:t>orchestration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You just press F5 and in a while, everything is ready to be debugged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51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E4C41-5590-9477-1D12-26B937AA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E6458E-DCF8-551F-B5E5-9AA7FD28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does .NET Aspire </a:t>
            </a:r>
            <a:r>
              <a:rPr lang="en-US" b="1" dirty="0"/>
              <a:t>solve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4C119F-6B9E-DDA3-F812-B5E65B8D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953549" cy="440106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i="1" dirty="0"/>
              <a:t>“</a:t>
            </a:r>
            <a:r>
              <a:rPr lang="en-US" sz="2400" b="1" i="1" dirty="0"/>
              <a:t>.NET </a:t>
            </a:r>
            <a:r>
              <a:rPr lang="en-US" sz="2400" b="1" i="1" dirty="0" err="1"/>
              <a:t>Aspire's</a:t>
            </a:r>
            <a:r>
              <a:rPr lang="en-US" sz="2400" b="1" i="1" dirty="0"/>
              <a:t> strength lies in its ability to provide an amazing developer inner-loop</a:t>
            </a:r>
            <a:r>
              <a:rPr lang="en-US" sz="2400" i="1" dirty="0"/>
              <a:t>”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Local Development Orchestration and Setup Complexity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Service Discovery &amp; Connection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Arguments passing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Observability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Telemetry, Tracing, Metrics, Health-checks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400" dirty="0"/>
              <a:t>Boilerplate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Resilience (Retries, Circuit Breakers…) </a:t>
            </a:r>
            <a:r>
              <a:rPr lang="en-U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i="1" dirty="0"/>
              <a:t> </a:t>
            </a:r>
            <a:r>
              <a:rPr lang="en-US" sz="2400" dirty="0"/>
              <a:t>You do not need to solve provisioning of Azure resources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3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43CD-6B16-8E25-8968-D576182F2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572D74-BD00-72ED-0B9A-F5B79D4D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3EC999-0041-D08F-72AA-D2054308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All your (micro)services must be in same 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You can </a:t>
            </a:r>
            <a:r>
              <a:rPr lang="en-US" sz="2200" i="1" dirty="0"/>
              <a:t>partially</a:t>
            </a:r>
            <a:r>
              <a:rPr lang="en-US" sz="2200" dirty="0"/>
              <a:t> solve this by ‘.</a:t>
            </a:r>
            <a:r>
              <a:rPr lang="en-US" sz="2200" dirty="0" err="1"/>
              <a:t>AddDockerFile</a:t>
            </a:r>
            <a:r>
              <a:rPr lang="en-US" sz="2200" dirty="0"/>
              <a:t>’, ‘.</a:t>
            </a:r>
            <a:r>
              <a:rPr lang="en-US" sz="2200" dirty="0" err="1"/>
              <a:t>AddContainer</a:t>
            </a:r>
            <a:r>
              <a:rPr lang="en-US" sz="2200" dirty="0"/>
              <a:t>’, ‘.</a:t>
            </a:r>
            <a:r>
              <a:rPr lang="en-US" sz="2200" dirty="0" err="1"/>
              <a:t>AddExecutable</a:t>
            </a:r>
            <a:r>
              <a:rPr lang="en-US" sz="2200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Support and documentation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Emerging technology, lot of changes very often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https://learn.microsoft.com/en-us/dotnet/aspire/whats-new/dotnet-aspire-9.4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 see some similarities to GitHub Copilot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Major changes between versions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Articles on the Internet may be just a few weeks old, but they are for older 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🤖 GitHub Copilot support</a:t>
            </a:r>
            <a:endParaRPr lang="sk-SK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Inappropriate completions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Getting some suggestion from .NET Aspire 9.2 SDK, but I am using 9.3</a:t>
            </a:r>
          </a:p>
          <a:p>
            <a:pPr marL="201168" lvl="1" indent="0">
              <a:buNone/>
            </a:pPr>
            <a:endParaRPr lang="sk-SK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658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2CBEE-D3BC-A9BC-C6CD-09B5A243C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F305F-A503-A005-FF78-35C71C0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well-known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3CA33-9E2F-C436-D3C5-85E9E132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Docker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Might be used for some components (Redis, PostgreSQL…) in your .NET Aspire App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Docker Compose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Declarative - Imperative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YAML - C#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Developers can use something they already know, </a:t>
            </a:r>
            <a:r>
              <a:rPr lang="en-US" sz="2000" i="1" dirty="0"/>
              <a:t>no need to learn something new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Just Containers vs. Different kind of integrations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Kubernetes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Aspire can create manifest list that can be used for deployment to Kubernetes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6582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67d722d-aa8a-4777-a169-ebeb7a6a3b67}" enabled="0" method="" siteId="{b67d722d-aa8a-4777-a169-ebeb7a6a3b6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38650</TotalTime>
  <Words>1032</Words>
  <Application>Microsoft Office PowerPoint</Application>
  <PresentationFormat>Widescreen</PresentationFormat>
  <Paragraphs>201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Calibri Light</vt:lpstr>
      <vt:lpstr>Cascadia Mono</vt:lpstr>
      <vt:lpstr>Wingdings</vt:lpstr>
      <vt:lpstr>Retrospect</vt:lpstr>
      <vt:lpstr>Office Theme</vt:lpstr>
      <vt:lpstr>.NET Aspire. Getting started</vt:lpstr>
      <vt:lpstr>Me</vt:lpstr>
      <vt:lpstr>Introduction</vt:lpstr>
      <vt:lpstr>Some of the challenges  of cloud-native world</vt:lpstr>
      <vt:lpstr>Some of the challenges  of cloud-native world</vt:lpstr>
      <vt:lpstr>What .NET Aspire is?</vt:lpstr>
      <vt:lpstr>What problems does .NET Aspire solve?</vt:lpstr>
      <vt:lpstr>Pitfalls</vt:lpstr>
      <vt:lpstr>Relationship with well-known tools</vt:lpstr>
      <vt:lpstr>Hello world!</vt:lpstr>
      <vt:lpstr>PowerPoint Presentation</vt:lpstr>
      <vt:lpstr>PowerPoint Presentation</vt:lpstr>
      <vt:lpstr>ServiceDefaults project</vt:lpstr>
      <vt:lpstr>AppHost project</vt:lpstr>
      <vt:lpstr>PowerPoint Presentation</vt:lpstr>
      <vt:lpstr>PowerPoint Presentation</vt:lpstr>
      <vt:lpstr>PowerPoint Presentation</vt:lpstr>
      <vt:lpstr>PowerPoint Presentation</vt:lpstr>
      <vt:lpstr>AppHost – synchronization</vt:lpstr>
      <vt:lpstr>AppHost – service discovery</vt:lpstr>
      <vt:lpstr>What can you add to your app model?</vt:lpstr>
      <vt:lpstr>Integrations</vt:lpstr>
      <vt:lpstr>Integrations</vt:lpstr>
      <vt:lpstr>PowerPoint Presentation</vt:lpstr>
      <vt:lpstr>Integrations - Hosting</vt:lpstr>
      <vt:lpstr>Integrations - Client</vt:lpstr>
      <vt:lpstr>PowerPoint Presentation</vt:lpstr>
      <vt:lpstr>Dashboard</vt:lpstr>
      <vt:lpstr>1. Resources</vt:lpstr>
      <vt:lpstr>PowerPoint Presentation</vt:lpstr>
      <vt:lpstr>PowerPoint Presentation</vt:lpstr>
      <vt:lpstr>2. Custom commands</vt:lpstr>
      <vt:lpstr>PowerPoint Presentation</vt:lpstr>
      <vt:lpstr>PowerPoint Presentation</vt:lpstr>
      <vt:lpstr>3. GitHub Copilot</vt:lpstr>
      <vt:lpstr>4. Console &amp; Structured logs</vt:lpstr>
      <vt:lpstr>5. Traces</vt:lpstr>
      <vt:lpstr>PowerPoint Presentation</vt:lpstr>
      <vt:lpstr>PowerPoint Presentation</vt:lpstr>
      <vt:lpstr>Deploying</vt:lpstr>
      <vt:lpstr>AppHost project – modes</vt:lpstr>
      <vt:lpstr>Integrations – Hosting - Modes </vt:lpstr>
      <vt:lpstr>More options</vt:lpstr>
      <vt:lpstr>PowerPoint Presentation</vt:lpstr>
      <vt:lpstr>PowerPoint Presentation</vt:lpstr>
      <vt:lpstr>PowerPoint Presentation</vt:lpstr>
      <vt:lpstr>Testing</vt:lpstr>
      <vt:lpstr>Testing</vt:lpstr>
      <vt:lpstr>Testing</vt:lpstr>
      <vt:lpstr>Testing</vt:lpstr>
      <vt:lpstr>Testing</vt:lpstr>
      <vt:lpstr>Testing</vt:lpstr>
      <vt:lpstr>Testing</vt:lpstr>
      <vt:lpstr>Thank you! Questions?</vt:lpstr>
      <vt:lpstr>Resources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Ďurovský, Lukáš</dc:creator>
  <cp:lastModifiedBy>Ďurovský, Lukáš</cp:lastModifiedBy>
  <cp:revision>3</cp:revision>
  <dcterms:created xsi:type="dcterms:W3CDTF">2025-04-16T18:03:06Z</dcterms:created>
  <dcterms:modified xsi:type="dcterms:W3CDTF">2025-08-26T08:29:02Z</dcterms:modified>
</cp:coreProperties>
</file>